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3" r:id="rId14"/>
    <p:sldId id="344" r:id="rId15"/>
    <p:sldId id="345" r:id="rId16"/>
    <p:sldId id="346" r:id="rId17"/>
    <p:sldId id="309" r:id="rId18"/>
    <p:sldId id="332" r:id="rId19"/>
    <p:sldId id="310" r:id="rId20"/>
    <p:sldId id="333" r:id="rId21"/>
    <p:sldId id="334" r:id="rId22"/>
    <p:sldId id="318" r:id="rId23"/>
    <p:sldId id="319" r:id="rId24"/>
    <p:sldId id="320" r:id="rId25"/>
    <p:sldId id="321" r:id="rId26"/>
    <p:sldId id="324" r:id="rId27"/>
    <p:sldId id="322" r:id="rId28"/>
    <p:sldId id="325" r:id="rId29"/>
    <p:sldId id="335" r:id="rId30"/>
    <p:sldId id="336" r:id="rId31"/>
    <p:sldId id="327" r:id="rId32"/>
    <p:sldId id="328" r:id="rId33"/>
    <p:sldId id="329" r:id="rId34"/>
    <p:sldId id="330" r:id="rId35"/>
    <p:sldId id="331" r:id="rId36"/>
    <p:sldId id="323" r:id="rId37"/>
    <p:sldId id="326" r:id="rId38"/>
    <p:sldId id="306" r:id="rId39"/>
    <p:sldId id="303" r:id="rId40"/>
    <p:sldId id="281" r:id="rId41"/>
    <p:sldId id="260" r:id="rId42"/>
    <p:sldId id="261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6BB"/>
    <a:srgbClr val="00E2AC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6353" autoAdjust="0"/>
  </p:normalViewPr>
  <p:slideViewPr>
    <p:cSldViewPr snapToGrid="0">
      <p:cViewPr varScale="1">
        <p:scale>
          <a:sx n="95" d="100"/>
          <a:sy n="95" d="100"/>
        </p:scale>
        <p:origin x="1170" y="72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700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407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0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48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58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59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hyperlink" Target="http://www.google.co.kr/url?sa=i&amp;rct=j&amp;q=fedex+overnight&amp;source=images&amp;cd=&amp;cad=rja&amp;docid=dryP-FcsG_m0kM&amp;tbnid=iH9o9qOJdi00LM:&amp;ved=0CAUQjRw&amp;url=http://www.survival-warehouse.com/customer/shipping.htm&amp;ei=jZeAUYemE4HUkwW0wID4BQ&amp;bvm=bv.45921128,d.dGI&amp;psig=AFQjCNFFBTRoAH7E2UwB82d5Or_XOz4WXw&amp;ust=1367468265400428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fedex+network&amp;source=images&amp;cd=&amp;cad=rja&amp;docid=kzy4F5Lz-4lDUM&amp;tbnid=l-cosB4mtlkWKM:&amp;ved=0CAUQjRw&amp;url=http://www.airlineroutemaps.com/USA/FedEx.shtml&amp;ei=7pOAUb3-LobOkAXdp4HgBQ&amp;bvm=bv.45921128,d.dGI&amp;psig=AFQjCNE4S0RXxFJXWh-jKMGDpnMySkgS_Q&amp;ust=1367467370175589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hyperlink" Target="http://www.taylorjames.com/taylor-james-connecting-the-world-for-fedex/" TargetMode="External"/><Relationship Id="rId4" Type="http://schemas.openxmlformats.org/officeDocument/2006/relationships/image" Target="../media/image38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fedex+advertise&amp;source=images&amp;cd=&amp;cad=rja&amp;docid=7Ngvz9lOOtMhiM&amp;tbnid=8rqre5OL80U4DM:&amp;ved=0CAUQjRw&amp;url=http://www.funniest-commercials.net/2010/10/fedex-express-box-advertising-campaign.html&amp;ei=npWAUa-jM8LClAXwvYHgDA&amp;bvm=bv.45921128,d.dGI&amp;psig=AFQjCNGMUV5daZ7SRM6A9XFpSxY_DRcB5w&amp;ust=1367467790738513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/>
        </p:nvGraphicFramePr>
        <p:xfrm>
          <a:off x="448056" y="1191641"/>
          <a:ext cx="10989797" cy="4187832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47926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3669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4297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429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429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3420408" y="846499"/>
            <a:ext cx="556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회원가입 및 로그인 </a:t>
            </a:r>
            <a:r>
              <a:rPr lang="en-US" altLang="ko-KR" sz="1600" b="1" dirty="0">
                <a:latin typeface="+mn-ea"/>
                <a:ea typeface="+mn-ea"/>
              </a:rPr>
              <a:t>/ </a:t>
            </a:r>
            <a:r>
              <a:rPr lang="ko-KR" altLang="en-US" sz="1600" b="1" dirty="0">
                <a:latin typeface="+mn-ea"/>
                <a:ea typeface="+mn-ea"/>
              </a:rPr>
              <a:t>캘린더</a:t>
            </a:r>
            <a:r>
              <a:rPr lang="en-US" altLang="ko-KR" sz="1600" b="1" dirty="0">
                <a:latin typeface="+mn-ea"/>
                <a:ea typeface="+mn-ea"/>
              </a:rPr>
              <a:t> / </a:t>
            </a:r>
            <a:r>
              <a:rPr lang="ko-KR" altLang="en-US" sz="1600" b="1" dirty="0">
                <a:latin typeface="+mn-ea"/>
                <a:ea typeface="+mn-ea"/>
              </a:rPr>
              <a:t>프로필 및 </a:t>
            </a:r>
            <a:r>
              <a:rPr lang="ko-KR" altLang="en-US" sz="1600" b="1" dirty="0" err="1">
                <a:latin typeface="+mn-ea"/>
                <a:ea typeface="+mn-ea"/>
              </a:rPr>
              <a:t>맴버</a:t>
            </a:r>
            <a:r>
              <a:rPr lang="ko-KR" altLang="en-US" sz="1600" b="1" dirty="0">
                <a:latin typeface="+mn-ea"/>
                <a:ea typeface="+mn-ea"/>
              </a:rPr>
              <a:t> 리스트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맴버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C4D31E-BE0B-421F-8A68-366C13521694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39CC5F-0573-469A-A181-E741B0A8B616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935E0F7-4AB5-4B46-A335-C76AE34304B9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4D883-576B-4C1B-A5A6-096A070EEB00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873EEDA-6638-4EE9-B3E7-D3B83446818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3A604E8-E352-4E54-9542-2A3C67943D38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curriculum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F5D3937-6389-4D12-8711-B56CB6799813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62B7084-1D52-4422-A97F-568CD2A14192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F0A07D-3392-4091-82B7-BA751D633039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C275D48-2D26-49A9-B436-F6224CB282DE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49867FC-6984-454F-B858-371A44FC2A8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9009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웹</a:t>
            </a:r>
            <a:r>
              <a:rPr lang="en-US" altLang="ko-KR" sz="1600" b="1" dirty="0">
                <a:latin typeface="+mn-ea"/>
                <a:ea typeface="+mn-ea"/>
              </a:rPr>
              <a:t>, </a:t>
            </a:r>
            <a:r>
              <a:rPr lang="ko-KR" altLang="en-US" sz="1600" b="1" dirty="0">
                <a:latin typeface="+mn-ea"/>
                <a:ea typeface="+mn-ea"/>
              </a:rPr>
              <a:t>모바일용 </a:t>
            </a:r>
            <a:r>
              <a:rPr lang="en-US" altLang="ko-KR" sz="1600" b="1" dirty="0">
                <a:latin typeface="+mn-ea"/>
                <a:ea typeface="+mn-ea"/>
              </a:rPr>
              <a:t>QR Code </a:t>
            </a:r>
            <a:r>
              <a:rPr lang="ko-KR" altLang="en-US" sz="1600" b="1" dirty="0">
                <a:latin typeface="+mn-ea"/>
                <a:ea typeface="+mn-ea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08064-771D-4C10-B56B-363D24C47B9B}"/>
              </a:ext>
            </a:extLst>
          </p:cNvPr>
          <p:cNvSpPr/>
          <p:nvPr/>
        </p:nvSpPr>
        <p:spPr>
          <a:xfrm>
            <a:off x="4188972" y="1271735"/>
            <a:ext cx="4029956" cy="5191287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F2062B-0573-4078-97A9-9F33DE92B221}"/>
              </a:ext>
            </a:extLst>
          </p:cNvPr>
          <p:cNvCxnSpPr>
            <a:cxnSpLocks/>
          </p:cNvCxnSpPr>
          <p:nvPr/>
        </p:nvCxnSpPr>
        <p:spPr>
          <a:xfrm>
            <a:off x="6155760" y="2113324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2388A46-1207-4B06-925F-5C92E4D96E35}"/>
              </a:ext>
            </a:extLst>
          </p:cNvPr>
          <p:cNvSpPr/>
          <p:nvPr/>
        </p:nvSpPr>
        <p:spPr>
          <a:xfrm>
            <a:off x="444284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9875-14B3-4500-81F4-3CE077E10546}"/>
              </a:ext>
            </a:extLst>
          </p:cNvPr>
          <p:cNvSpPr txBox="1"/>
          <p:nvPr/>
        </p:nvSpPr>
        <p:spPr>
          <a:xfrm>
            <a:off x="4188972" y="852122"/>
            <a:ext cx="402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  <a:ea typeface="+mn-ea"/>
              </a:rPr>
              <a:t>묻고 답하기 게시판 개발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F9AC5E1-5C69-43AE-9353-32AFC86E01D2}"/>
              </a:ext>
            </a:extLst>
          </p:cNvPr>
          <p:cNvSpPr/>
          <p:nvPr/>
        </p:nvSpPr>
        <p:spPr>
          <a:xfrm>
            <a:off x="444284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681BA63-425D-4AC7-97BC-B0179C31B544}"/>
              </a:ext>
            </a:extLst>
          </p:cNvPr>
          <p:cNvSpPr/>
          <p:nvPr/>
        </p:nvSpPr>
        <p:spPr>
          <a:xfrm>
            <a:off x="444284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865BDFA-B67A-486C-9C08-076429EA11B6}"/>
              </a:ext>
            </a:extLst>
          </p:cNvPr>
          <p:cNvSpPr/>
          <p:nvPr/>
        </p:nvSpPr>
        <p:spPr>
          <a:xfrm>
            <a:off x="444284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+mn-ea"/>
              <a:cs typeface="Calibri" panose="020F0502020204030204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7A3520D-686F-4AE5-ADB6-3F054EC529C5}"/>
              </a:ext>
            </a:extLst>
          </p:cNvPr>
          <p:cNvSpPr/>
          <p:nvPr/>
        </p:nvSpPr>
        <p:spPr>
          <a:xfrm>
            <a:off x="444284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DDFB9E0-1B67-404D-A2A5-F4F75BD5F56D}"/>
              </a:ext>
            </a:extLst>
          </p:cNvPr>
          <p:cNvCxnSpPr>
            <a:cxnSpLocks/>
          </p:cNvCxnSpPr>
          <p:nvPr/>
        </p:nvCxnSpPr>
        <p:spPr>
          <a:xfrm>
            <a:off x="6168339" y="3123541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9691BB0-B49F-4DB6-87FD-05810ABF11A3}"/>
              </a:ext>
            </a:extLst>
          </p:cNvPr>
          <p:cNvCxnSpPr>
            <a:cxnSpLocks/>
          </p:cNvCxnSpPr>
          <p:nvPr/>
        </p:nvCxnSpPr>
        <p:spPr>
          <a:xfrm>
            <a:off x="6169695" y="4133758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C4BCE5F-C15D-4E3D-95EA-265C911AD024}"/>
              </a:ext>
            </a:extLst>
          </p:cNvPr>
          <p:cNvCxnSpPr>
            <a:cxnSpLocks/>
          </p:cNvCxnSpPr>
          <p:nvPr/>
        </p:nvCxnSpPr>
        <p:spPr>
          <a:xfrm>
            <a:off x="6169695" y="5143975"/>
            <a:ext cx="0" cy="444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381072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F9BB132-B689-4D44-B0D2-97B2C1A5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920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28600" y="1474469"/>
            <a:ext cx="1141304" cy="3429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4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3" y="453351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3983509" y="1038110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39" y="1268204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10543" y="3008616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394789" y="2345485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66" y="1268204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178107" y="2128066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43329" y="627088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79965"/>
            <a:chOff x="155033" y="64310"/>
            <a:chExt cx="9421950" cy="379965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5" y="2377439"/>
            <a:ext cx="1108710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646290"/>
            <a:chOff x="155033" y="64310"/>
            <a:chExt cx="9421950" cy="646290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회원정보 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문제풀이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질문 게시판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출석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&amp;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cs typeface="Arial"/>
                  <a:sym typeface="Arial"/>
                </a:rPr>
                <a:t>수업 관리 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cs typeface="Arial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5. QR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출석체크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비대면의 한계</a:t>
            </a:r>
            <a:r>
              <a:rPr kumimoji="0" lang="en-US" altLang="ko-KR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-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3245828" y="5374891"/>
            <a:ext cx="5452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→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최종적으로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얻게된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인사이트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or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배울점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적어주시면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 되겠습니다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cs typeface="Arial"/>
                <a:sym typeface="Arial"/>
              </a:rPr>
              <a:t>.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QR</a:t>
            </a:r>
            <a:r>
              <a:rPr lang="ko-KR" altLang="en-US" b="1" dirty="0"/>
              <a:t>인증을 더 편리하게 할 수는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교육시간 이후 공부를 더 진행할 수는 없을까</a:t>
            </a:r>
            <a:r>
              <a:rPr lang="en-US" altLang="ko-KR" sz="1400" b="1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 </a:t>
            </a:r>
            <a:r>
              <a:rPr lang="ko-KR" altLang="en-US" sz="1400" b="1" dirty="0"/>
              <a:t>출결 현황을 효율적으로 관리할 </a:t>
            </a:r>
            <a:r>
              <a:rPr lang="ko-KR" altLang="en-US" b="1" dirty="0"/>
              <a:t>수 없을까</a:t>
            </a:r>
            <a:r>
              <a:rPr lang="en-US" altLang="ko-KR" b="1" dirty="0"/>
              <a:t>?</a:t>
            </a:r>
            <a:endParaRPr lang="ko-KR" altLang="en-US" sz="1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3865923" y="1827292"/>
            <a:ext cx="449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638238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PEST의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구성요소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202619" y="125613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1239285" y="193136"/>
            <a:ext cx="9081708" cy="370052"/>
            <a:chOff x="495275" y="64310"/>
            <a:chExt cx="9081708" cy="370052"/>
          </a:xfrm>
        </p:grpSpPr>
        <p:sp>
          <p:nvSpPr>
            <p:cNvPr id="146" name="Google Shape;146;p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7" name="Google Shape;147;p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50" name="Google Shape;150;p5"/>
          <p:cNvSpPr txBox="1"/>
          <p:nvPr/>
        </p:nvSpPr>
        <p:spPr>
          <a:xfrm>
            <a:off x="6721190" y="1695384"/>
            <a:ext cx="4698136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정치적 요인 : 환경규제와 보호, 세금정책, 국제무역 규제/제한, 소비자보호법, 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고용법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정부태도, 정치적 안정성, 안전/경제 규제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경제적 요인 : 경제 성장, 금리/통화 정책, 정부지출, 실업정책, 과세, 환율, 물가상승률, 경기순환주기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 ⇒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사회적 요인 : 소득 분배, 인구성장률, 연령분포, 노동/사회적 이동, 교육, 유행, 건강의식/복지, 생활조건, 삶의 질 등</a:t>
            </a: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기술적 요인 : 정부연구지출, 발명/개발, 기술이전비율, 과학기술 수명주기, 에너지 이용과 비용, IT, 인터넷, 모바일 기술 등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65" y="1695384"/>
            <a:ext cx="5438474" cy="4197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PEST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1" name="Google Shape;161;p6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62" name="Google Shape;162;p6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67469" y="1627095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스타벅스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8" name="Google Shape;168;p6" descr="http://thestrategist-io.exactdn.com/wp-content/uploads/2018/05/starbucks1.jpg?lossy=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290" y="2449078"/>
            <a:ext cx="5387843" cy="359189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6529913" y="893899"/>
            <a:ext cx="90281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7444554" y="1112397"/>
            <a:ext cx="154721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사업참여의 증가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7430772" y="1432193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끈끈히 지속되는 관계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7423571" y="1769220"/>
            <a:ext cx="17668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Subject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EU규제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430772" y="2580340"/>
            <a:ext cx="27847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스웨덴 은행은 지극히 안정적임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7430772" y="2915840"/>
            <a:ext cx="22220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2012년 1월 실업률 7.6%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7407113" y="3251340"/>
            <a:ext cx="27847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스웨덴은 수출에 의존하는 나라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7441799" y="4054184"/>
            <a:ext cx="17940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높은 평균 기대수명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441799" y="4389684"/>
            <a:ext cx="160813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영어는 널리 쓰임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7418140" y="4725184"/>
            <a:ext cx="26420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노령화 인구, 줄어드는 출생률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6525941" y="2420081"/>
            <a:ext cx="88117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6525941" y="5412930"/>
            <a:ext cx="82907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6525941" y="3887961"/>
            <a:ext cx="88036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</a:t>
            </a:r>
            <a:endParaRPr sz="8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7466494" y="5631428"/>
            <a:ext cx="22044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R&amp;D에서의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중요한 위치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7441799" y="5966928"/>
            <a:ext cx="17940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혁신사의 높은 수치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7442835" y="6302428"/>
            <a:ext cx="198002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기술력의 새로운 발전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3C란?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1" name="Google Shape;201;p8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02" name="Google Shape;202;p8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3" name="Google Shape;203;p8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4" name="Google Shape;204;p8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6" name="Google Shape;206;p8"/>
          <p:cNvSpPr txBox="1"/>
          <p:nvPr/>
        </p:nvSpPr>
        <p:spPr>
          <a:xfrm>
            <a:off x="2637242" y="4728710"/>
            <a:ext cx="6960783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Company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: 현재 기업이 환경 및 자신의 경쟁력에 대한 현 상황에 대한 분석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325" y="1278692"/>
            <a:ext cx="39433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 txBox="1"/>
          <p:nvPr/>
        </p:nvSpPr>
        <p:spPr>
          <a:xfrm>
            <a:off x="2862656" y="5256989"/>
            <a:ext cx="676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Competitor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: 경쟁사가 가지고 있는 경쟁력과 차별점에 대한 현 상황 및 앞으로 변화될 가능성에 대한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2826163" y="5852998"/>
            <a:ext cx="676246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: 고객의 니즈 및 주요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소구품목이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무엇인가에 대한 현 상황. 고객을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소구할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있는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Key는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무엇인지에 대한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 분석의 목적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9" name="Google Shape;219;p9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20" name="Google Shape;220;p9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2" name="Google Shape;222;p9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24" name="Google Shape;224;p9"/>
          <p:cNvSpPr txBox="1"/>
          <p:nvPr/>
        </p:nvSpPr>
        <p:spPr>
          <a:xfrm>
            <a:off x="2714769" y="4572483"/>
            <a:ext cx="676246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3C분석은 고객(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경쟁사(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Competitor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자사(Corporation, Company)의 전략 삼각형 조화를 통해 지속적인 경쟁우위를 선점할 수 있도록 고객, 경쟁사, 자사의 다양한 측면을 분석하는 것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5" name="Google Shape;225;p9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2714769" y="5723979"/>
            <a:ext cx="670981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이를 통해 자사의 차별화 포인트를 찾고, 경쟁사의 약점을 파고 들 수 있는 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핵심 요소(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Key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Success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Factor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를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찾아내는 것이 목적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9673" y="1726467"/>
            <a:ext cx="4423922" cy="24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391" y="1726467"/>
            <a:ext cx="4383938" cy="24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3C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663290" y="1641503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8" name="Google Shape;238;p10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39" name="Google Shape;239;p10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0" name="Google Shape;240;p10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1" name="Google Shape;241;p10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43" name="Google Shape;243;p10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4" name="Google Shape;244;p10"/>
          <p:cNvGrpSpPr/>
          <p:nvPr/>
        </p:nvGrpSpPr>
        <p:grpSpPr>
          <a:xfrm>
            <a:off x="3341725" y="1771650"/>
            <a:ext cx="5508549" cy="4525962"/>
            <a:chOff x="1360525" y="0"/>
            <a:chExt cx="5508549" cy="4525962"/>
          </a:xfrm>
        </p:grpSpPr>
        <p:sp>
          <p:nvSpPr>
            <p:cNvPr id="245" name="Google Shape;245;p10"/>
            <p:cNvSpPr/>
            <p:nvPr/>
          </p:nvSpPr>
          <p:spPr>
            <a:xfrm>
              <a:off x="1360525" y="0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6" name="Google Shape;246;p10"/>
            <p:cNvSpPr txBox="1"/>
            <p:nvPr/>
          </p:nvSpPr>
          <p:spPr>
            <a:xfrm>
              <a:off x="1758152" y="397621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Company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 선도 기업 </a:t>
              </a:r>
              <a:endParaRPr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강한 브랜드 이미지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2758044" y="1810837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8" name="Google Shape;248;p10"/>
            <p:cNvSpPr txBox="1"/>
            <p:nvPr/>
          </p:nvSpPr>
          <p:spPr>
            <a:xfrm>
              <a:off x="3155671" y="2208458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ko-KR" sz="14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세계화에 따른 국가간 </a:t>
              </a:r>
              <a:r>
                <a:rPr lang="ko-KR" sz="1400" b="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물류량</a:t>
              </a:r>
              <a:r>
                <a:rPr lang="ko-KR" sz="14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증가</a:t>
              </a:r>
              <a:endParaRPr sz="14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4153910" y="0"/>
              <a:ext cx="2715164" cy="2715125"/>
            </a:xfrm>
            <a:prstGeom prst="ellipse">
              <a:avLst/>
            </a:prstGeom>
            <a:solidFill>
              <a:srgbClr val="6FAA47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0" name="Google Shape;250;p10"/>
            <p:cNvSpPr txBox="1"/>
            <p:nvPr/>
          </p:nvSpPr>
          <p:spPr>
            <a:xfrm>
              <a:off x="4551537" y="397621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Competitor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DHL,UPS 3강구도</a:t>
              </a:r>
              <a:endParaRPr sz="16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lang="ko-KR" sz="1600" b="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핵심서비스모방</a:t>
              </a:r>
              <a:endParaRPr sz="1600" b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SWOT 분석</a:t>
            </a:r>
            <a:endParaRPr dirty="0"/>
          </a:p>
        </p:txBody>
      </p:sp>
      <p:sp>
        <p:nvSpPr>
          <p:cNvPr id="256" name="Google Shape;256;p11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257" name="Google Shape;257;p11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8" name="Google Shape;258;p11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SWOT이란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7" name="Google Shape;267;p12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68" name="Google Shape;268;p12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9" name="Google Shape;269;p12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0" name="Google Shape;270;p12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1" name="Google Shape;271;p12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2" name="Google Shape;272;p12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3" name="Google Shape;2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5403" y="2401824"/>
            <a:ext cx="4580204" cy="32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2"/>
          <p:cNvSpPr txBox="1"/>
          <p:nvPr/>
        </p:nvSpPr>
        <p:spPr>
          <a:xfrm>
            <a:off x="6205809" y="2401824"/>
            <a:ext cx="51803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 강점(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Strength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 약점(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Weakness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기회(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Opportunity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 위협(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Threat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)의 머리글자를 모아 만든 단어로 경영 전략을 수립하기 위한 분석 도구임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5" name="Google Shape;275;p12"/>
          <p:cNvSpPr txBox="1"/>
          <p:nvPr/>
        </p:nvSpPr>
        <p:spPr>
          <a:xfrm>
            <a:off x="6205809" y="3459331"/>
            <a:ext cx="539302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 내적인 면을 분석하는 강점/약점 분석과, 외적 환경을 분석하는 기회/위협 분석으로 나누기도 하며 긍정적인 면을 보는 강점과 기회 그리고 그 반대로 위험을 불러오는 약점, 위협을 저울질하는 도구임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6" name="Google Shape;276;p12"/>
          <p:cNvSpPr txBox="1"/>
          <p:nvPr/>
        </p:nvSpPr>
        <p:spPr>
          <a:xfrm>
            <a:off x="6205809" y="4816101"/>
            <a:ext cx="539302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⇒  이러한 분석을 통해 경영자는 회사가 처한 시장 상황에 대한 인식을 할 수 있으며 앞으로의 전략을 수립하기 위한 중요한 자료로 삼을 수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SWOT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1790156" y="1834489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네이버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6" name="Google Shape;286;p13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287" name="Google Shape;287;p13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8" name="Google Shape;288;p13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9" name="Google Shape;289;p13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0" name="Google Shape;290;p13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91" name="Google Shape;291;p13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2" name="Google Shape;292;p13" descr="https://file.mk.co.kr/meet/neds/2015/07/image_readbot_2015_710158_143771477220419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488" y="2679539"/>
            <a:ext cx="5432710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1804" y="2679539"/>
            <a:ext cx="5495925" cy="37308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/>
          <p:nvPr/>
        </p:nvSpPr>
        <p:spPr>
          <a:xfrm>
            <a:off x="7957079" y="1822689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스타벅스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STP 분석</a:t>
            </a:r>
            <a:endParaRPr dirty="0"/>
          </a:p>
        </p:txBody>
      </p:sp>
      <p:sp>
        <p:nvSpPr>
          <p:cNvPr id="300" name="Google Shape;300;p14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301" name="Google Shape;301;p14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14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</a:rPr>
              <a:t>QR</a:t>
            </a:r>
            <a:r>
              <a:rPr lang="ko-KR" altLang="en-US" sz="1800" dirty="0">
                <a:solidFill>
                  <a:schemeClr val="dk1"/>
                </a:solidFill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</a:rPr>
              <a:t>, </a:t>
            </a:r>
            <a:r>
              <a:rPr lang="ko-KR" altLang="en-US" sz="1800" dirty="0">
                <a:solidFill>
                  <a:schemeClr val="dk1"/>
                </a:solidFill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</a:rPr>
              <a:t>게시판</a:t>
            </a:r>
            <a:endParaRPr lang="ko-KR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</a:endParaRPr>
          </a:p>
          <a:p>
            <a:endParaRPr lang="ko-KR" altLang="en-US" sz="18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5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1" name="Google Shape;311;p15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12" name="Google Shape;312;p1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3" name="Google Shape;313;p1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5" name="Google Shape;315;p1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6" name="Google Shape;316;p1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7" name="Google Shape;317;p15"/>
          <p:cNvSpPr txBox="1"/>
          <p:nvPr/>
        </p:nvSpPr>
        <p:spPr>
          <a:xfrm>
            <a:off x="3456798" y="4327829"/>
            <a:ext cx="63950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STP 전략이란 기업이 개별 고객의 선호에 맞춘 제품 혹은 서비스를 통해 타사와의 차별성과 경쟁력을 확보하는 마케팅 기법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8" name="Google Shape;318;p15"/>
          <p:cNvSpPr txBox="1"/>
          <p:nvPr/>
        </p:nvSpPr>
        <p:spPr>
          <a:xfrm>
            <a:off x="3425394" y="4949375"/>
            <a:ext cx="6325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 일정한 기준에 의해 전체 시장을 구분하고, 특정 시장을 타겟으로 하여 고객에게 타사와 다른 자사 제품의 이미지를 각인 시킴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875" y="1616237"/>
            <a:ext cx="5191125" cy="217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397" y="1485446"/>
            <a:ext cx="52387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STP란</a:t>
            </a: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?</a:t>
            </a:r>
            <a:endParaRPr sz="24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7" name="Google Shape;327;p16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9" name="Google Shape;329;p16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30" name="Google Shape;330;p16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1" name="Google Shape;331;p16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2" name="Google Shape;332;p16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3" name="Google Shape;333;p16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34" name="Google Shape;334;p16"/>
          <p:cNvSpPr/>
          <p:nvPr/>
        </p:nvSpPr>
        <p:spPr>
          <a:xfrm>
            <a:off x="2094643" y="1470595"/>
            <a:ext cx="8002714" cy="856677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모델은 시장세분화(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Segmentation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목표시장 설정(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Targeting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), 포지셔닝(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Positioning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세 단계로 이루어진다.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6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2754331" y="4195646"/>
            <a:ext cx="66702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2) 목표시장 설정: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제품의 이미지나 특징에 가장 적합한 시장을 선정한다. 이때 마케팅 비용이나 수익 증대 폭, 시장의 성장가능성 등을 고려해야 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7" name="Google Shape;337;p16"/>
          <p:cNvSpPr txBox="1"/>
          <p:nvPr/>
        </p:nvSpPr>
        <p:spPr>
          <a:xfrm>
            <a:off x="2789192" y="5267839"/>
            <a:ext cx="632537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3) 포지셔닝: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고객에게 타사와 다른 자사 제품의 차별성을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각인시킬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있도록 광고 등 커뮤니케이션을 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2789192" y="3153086"/>
            <a:ext cx="632537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1) 시장세분화: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특정 시장을 공략하기 위한 선행작업으로 고객의 성별, 소득수준,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연령,지역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소비성향, 가치관 등 다양한 기준에 의해 시장을 세분화한다.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5" name="Google Shape;345;p17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7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47" name="Google Shape;347;p17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8" name="Google Shape;348;p17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49" name="Google Shape;349;p17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0" name="Google Shape;350;p17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2" name="Google Shape;352;p17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3" name="Google Shape;353;p17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 시장 세분화(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Segmentation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7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5" name="Google Shape;355;p17"/>
          <p:cNvSpPr txBox="1"/>
          <p:nvPr/>
        </p:nvSpPr>
        <p:spPr>
          <a:xfrm>
            <a:off x="39891" y="5480521"/>
            <a:ext cx="63950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승객과 화물을 구분해 화물을 위주로 한 시장을 구분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화물들 중에도 급송이 필요한 시장을 구분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6" name="Google Shape;356;p17"/>
          <p:cNvSpPr txBox="1"/>
          <p:nvPr/>
        </p:nvSpPr>
        <p:spPr>
          <a:xfrm>
            <a:off x="6434982" y="5480521"/>
            <a:ext cx="5595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화물을 위주로 지리적 접근성을 고려, 화물 도달시간을 기준으로 세분화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399" y="2513648"/>
            <a:ext cx="5058077" cy="2691074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358" name="Google Shape;358;p17" descr="http://www.survival-warehouse.com/customer/images/fedex_shipping_mapSTG.jp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982" y="2636674"/>
            <a:ext cx="5048619" cy="256804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5" name="Google Shape;365;p18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18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8" name="Google Shape;368;p18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69" name="Google Shape;369;p18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0" name="Google Shape;370;p18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1" name="Google Shape;371;p18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73" name="Google Shape;373;p18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 표적시장 선정(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Targeting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8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5" name="Google Shape;375;p18"/>
          <p:cNvSpPr txBox="1"/>
          <p:nvPr/>
        </p:nvSpPr>
        <p:spPr>
          <a:xfrm>
            <a:off x="3298281" y="5326704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화물이나 서류 등의 급송이 필요한 시장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6" name="Google Shape;376;p18" descr="http://www.airlineroutemaps.com/USA/img/FedEx.gif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8479" y="2536509"/>
            <a:ext cx="4644314" cy="23753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pic>
        <p:nvPicPr>
          <p:cNvPr id="377" name="Google Shape;377;p18" descr="Taylor James ‘Connecting the World’ for FedEx image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5832" r="7371"/>
          <a:stretch/>
        </p:blipFill>
        <p:spPr>
          <a:xfrm>
            <a:off x="6434982" y="2536509"/>
            <a:ext cx="4644314" cy="237533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78" name="Google Shape;378;p18"/>
          <p:cNvSpPr txBox="1"/>
          <p:nvPr/>
        </p:nvSpPr>
        <p:spPr>
          <a:xfrm>
            <a:off x="3429536" y="6335514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미래 고객인 학생들을 선점하기 위해 학생을 위한 특가 제공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9" name="Google Shape;379;p18"/>
          <p:cNvSpPr txBox="1"/>
          <p:nvPr/>
        </p:nvSpPr>
        <p:spPr>
          <a:xfrm>
            <a:off x="3429536" y="5831109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전 세계시장을 표적으로 다수 제품 전체시장 도달화 전략을 사용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9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STP 분석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9"/>
          <p:cNvSpPr/>
          <p:nvPr/>
        </p:nvSpPr>
        <p:spPr>
          <a:xfrm>
            <a:off x="667469" y="1614581"/>
            <a:ext cx="2245374" cy="502755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Fedex</a:t>
            </a:r>
            <a:endParaRPr sz="20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9" name="Google Shape;389;p19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390" name="Google Shape;390;p19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1" name="Google Shape;391;p19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2" name="Google Shape;392;p19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3" name="Google Shape;393;p19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94" name="Google Shape;394;p19"/>
          <p:cNvSpPr/>
          <p:nvPr/>
        </p:nvSpPr>
        <p:spPr>
          <a:xfrm>
            <a:off x="4383485" y="1531296"/>
            <a:ext cx="3873712" cy="669324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포지셔닝(</a:t>
            </a:r>
            <a:r>
              <a:rPr lang="ko-KR" sz="18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Positioning</a:t>
            </a:r>
            <a:r>
              <a:rPr 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9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6" name="Google Shape;396;p19"/>
          <p:cNvSpPr txBox="1"/>
          <p:nvPr/>
        </p:nvSpPr>
        <p:spPr>
          <a:xfrm>
            <a:off x="5189251" y="2494816"/>
            <a:ext cx="5595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페덱스의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기본 광고 컨셉은 스피드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97" name="Google Shape;397;p19" descr="http://1.bp.blogspot.com/_KvDFauTmm3g/TKecx--0KvI/AAAAAAAADOQ/7eWII95nVQw/s1600/fedex-robot.jp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4908" y="2432628"/>
            <a:ext cx="4804418" cy="274894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0"/>
              </a:srgbClr>
            </a:outerShdw>
          </a:effectLst>
        </p:spPr>
      </p:pic>
      <p:sp>
        <p:nvSpPr>
          <p:cNvPr id="398" name="Google Shape;398;p19"/>
          <p:cNvSpPr/>
          <p:nvPr/>
        </p:nvSpPr>
        <p:spPr>
          <a:xfrm>
            <a:off x="6702764" y="2914977"/>
            <a:ext cx="52464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→ 언제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어느곳이라도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페덱스가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빠르고 안전하게 운송서비스를 한다는 것이 </a:t>
            </a:r>
            <a:r>
              <a:rPr lang="ko-KR" sz="14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페덱스의</a:t>
            </a: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기본 광고 컨셉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6502675" y="3855494"/>
            <a:ext cx="44662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처음으로 급송사업을 시작함으로써 소비자를 선점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6502674" y="4562823"/>
            <a:ext cx="53294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자기학습 효과를 통해  ‘급송을 잘하면 일반화물은 더 잘할      것이다’ 라는 인식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6702764" y="5229205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→ 자사의 가장 강한 무기인 신속성, 확실성을 서비스 컨셉으로 결정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72F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4P &amp; 4C 분석</a:t>
            </a:r>
            <a:endParaRPr dirty="0"/>
          </a:p>
        </p:txBody>
      </p:sp>
      <p:sp>
        <p:nvSpPr>
          <p:cNvPr id="407" name="Google Shape;407;p20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05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408" name="Google Shape;408;p20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9" name="Google Shape;409;p20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마케팅 믹스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1.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8" name="Google Shape;418;p21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19" name="Google Shape;419;p21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0" name="Google Shape;420;p21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1" name="Google Shape;421;p21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2" name="Google Shape;422;p21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23" name="Google Shape;423;p21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24" name="Google Shape;4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066" y="1789111"/>
            <a:ext cx="4445000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1"/>
          <p:cNvSpPr/>
          <p:nvPr/>
        </p:nvSpPr>
        <p:spPr>
          <a:xfrm>
            <a:off x="6096000" y="1783377"/>
            <a:ext cx="6096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제품(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Product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제품, 재화, 서비스, 서비스. 사람, 장소, 조직, 아이디어 등의 포괄적인 개념. 이를 대표하는 상표(브랜드)는 자신의 제품이나 서비스를 확인하고 차별화 시키므로 굉장히 중요한 전략이 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6" name="Google Shape;426;p21"/>
          <p:cNvSpPr/>
          <p:nvPr/>
        </p:nvSpPr>
        <p:spPr>
          <a:xfrm>
            <a:off x="6096000" y="4084600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가격(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Price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가격은 제품의 화폐가치, 즉 화폐적으로 표현된 제품의 가치로 가격은 재화나 서비스에 대한 가치 평가를 의미함. 판매 촉진 수단으로서 유인 가격, 세일행사, 수량 할인, 보상판매 등이 있음 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6096000" y="2998113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유통(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Place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유통 경로는 제품이나 서비스를 생산자로부터 최종 소비자에게 이동시키는 과정에 참여하는 기업과 개인들의 집합으로 정의 할 수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6030730" y="5372337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촉진(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Promotion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 : 촉진은 표적 소비자로부터 기업이나 제품에 대하여 호의적인 반응을 얻기 위해 행해지는 커뮤니케이션 활동. 시장경쟁이 치열해짐에 따라 촉진은 더욱 중요해짐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고객중심으로 전환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2.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7" name="Google Shape;437;p22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38" name="Google Shape;438;p22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9" name="Google Shape;439;p22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0" name="Google Shape;440;p22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1" name="Google Shape;441;p22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42" name="Google Shape;442;p22"/>
          <p:cNvSpPr/>
          <p:nvPr/>
        </p:nvSpPr>
        <p:spPr>
          <a:xfrm>
            <a:off x="2011880" y="1736656"/>
            <a:ext cx="2451116" cy="461665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22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512" y="2576714"/>
            <a:ext cx="4573851" cy="23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7637" y="2576714"/>
            <a:ext cx="4573851" cy="23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2"/>
          <p:cNvSpPr/>
          <p:nvPr/>
        </p:nvSpPr>
        <p:spPr>
          <a:xfrm>
            <a:off x="7729006" y="1731664"/>
            <a:ext cx="2451116" cy="461665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4C</a:t>
            </a:r>
            <a:endParaRPr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22"/>
          <p:cNvSpPr/>
          <p:nvPr/>
        </p:nvSpPr>
        <p:spPr>
          <a:xfrm>
            <a:off x="3216304" y="5151176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4P나 4C 분석은 실물 제품 중심의 제조업에 적합한 모델이며 서비스나 IT 기반의 인터넷 사업에는 적용하는 데 부분적 한계가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3216304" y="5758624"/>
            <a:ext cx="60960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따라서 IT 기반의 인터넷 사업과 서비스관련 비즈니스에는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Process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Physical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Evidence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People이라는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추가변수를 고려하여 7P라는 개념도 제시되고 있음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3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 &amp; 4C 결합전략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7" name="Google Shape;457;p23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58" name="Google Shape;458;p23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9" name="Google Shape;459;p23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0" name="Google Shape;460;p23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1" name="Google Shape;461;p23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2" name="Google Shape;462;p23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3" name="Google Shape;463;p23"/>
          <p:cNvSpPr/>
          <p:nvPr/>
        </p:nvSpPr>
        <p:spPr>
          <a:xfrm>
            <a:off x="6015210" y="1620857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Product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Value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고객이 가장 필요로 하는 것이 무엇인지, 고객이 어떤 것을 원하는지에 대한 욕구를 파악하여 고객의 가치를 찾아내고, 그것을 충족시킬 수 있는 제품을 개발해야 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64" name="Google Shape;464;p23" descr="https://3.bp.blogspot.com/-ribieks32EY/UPxkkdxE5aI/AAAAAAAABl0/ebMamttF-XU/s400/4Ps-4Cs-Marketing-Shif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80" y="1921284"/>
            <a:ext cx="5576056" cy="373399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3"/>
          <p:cNvSpPr/>
          <p:nvPr/>
        </p:nvSpPr>
        <p:spPr>
          <a:xfrm>
            <a:off x="6015210" y="2782040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Price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Cost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to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customer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과거엔 단순히 제품의 가격을 의미했지만, 고객이 충분히 지불할 용의가 있는 수준이 어느 정도인지를 판단하고 제품 구매가격 뿐만 아니라 사용 및 처분 비용을 포함하는 총비용을 고려해야 함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466" name="Google Shape;466;p23"/>
          <p:cNvSpPr/>
          <p:nvPr/>
        </p:nvSpPr>
        <p:spPr>
          <a:xfrm>
            <a:off x="6015210" y="4022205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Place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Convenience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소비자와 제품의 접점, 즉 어떤 유통망을 통하여 만나게 되는지를 고려해야 하고, 단순한 유통의 장소가 아닌, 고객의 편의와 배려를 중심으로 이루어져야 함</a:t>
            </a:r>
            <a:endParaRPr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467" name="Google Shape;467;p23"/>
          <p:cNvSpPr/>
          <p:nvPr/>
        </p:nvSpPr>
        <p:spPr>
          <a:xfrm>
            <a:off x="6031420" y="5360473"/>
            <a:ext cx="60960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Promotion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(</a:t>
            </a:r>
            <a:r>
              <a:rPr lang="ko-KR" sz="1600" b="1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Communication</a:t>
            </a:r>
            <a:r>
              <a:rPr 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)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어떻게 광고, 홍보를 하고 판매를 촉진할 것인가에 대한 내용이지만, 기존의 매스미디어와 오프라인행사를 통한 일방적인 프로모션이 아닌, 고객과 기업이 상호작용을 할 수 있는 구조를 갖추어야 함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4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4P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4" name="Google Shape;474;p24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6" name="Google Shape;476;p2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77" name="Google Shape;477;p2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8" name="Google Shape;478;p2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9" name="Google Shape;479;p2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0" name="Google Shape;480;p2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81" name="Google Shape;481;p24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82" name="Google Shape;48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362" y="1340245"/>
            <a:ext cx="867727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페이지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Q&amp;A </a:t>
            </a:r>
            <a:r>
              <a:rPr lang="ko-KR" altLang="en-US" dirty="0">
                <a:solidFill>
                  <a:schemeClr val="tx1"/>
                </a:solidFill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캘린더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QR</a:t>
            </a:r>
            <a:r>
              <a:rPr lang="ko-KR" altLang="en-US" dirty="0">
                <a:solidFill>
                  <a:schemeClr val="tx1"/>
                </a:solidFill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Member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list,</a:t>
            </a:r>
            <a:r>
              <a:rPr lang="ko-KR" altLang="en-US" dirty="0">
                <a:solidFill>
                  <a:schemeClr val="tx1"/>
                </a:solidFill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/>
        </p:nvSpPr>
        <p:spPr>
          <a:xfrm>
            <a:off x="663290" y="817027"/>
            <a:ext cx="60579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프로모션–커뮤니케이션 사례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191686" y="755474"/>
            <a:ext cx="4716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rgbClr val="3047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</a:t>
            </a:r>
            <a:endParaRPr sz="3200" b="1" dirty="0">
              <a:solidFill>
                <a:srgbClr val="30472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3047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1" name="Google Shape;491;p25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492" name="Google Shape;492;p25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PEST 분석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3" name="Google Shape;493;p25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3C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4" name="Google Shape;494;p25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SWOT 분석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5" name="Google Shape;495;p25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STP 분석 </a:t>
              </a:r>
              <a:endParaRPr sz="18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96" name="Google Shape;496;p25"/>
          <p:cNvSpPr txBox="1"/>
          <p:nvPr/>
        </p:nvSpPr>
        <p:spPr>
          <a:xfrm>
            <a:off x="9750764" y="525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4P &amp; 4C 분석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97" name="Google Shape;49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63" y="2221793"/>
            <a:ext cx="4971255" cy="291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9783" y="2221793"/>
            <a:ext cx="4971254" cy="2919240"/>
          </a:xfrm>
          <a:prstGeom prst="rect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9" name="Google Shape;499;p25"/>
          <p:cNvSpPr/>
          <p:nvPr/>
        </p:nvSpPr>
        <p:spPr>
          <a:xfrm>
            <a:off x="6195152" y="5579308"/>
            <a:ext cx="5846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시민의 제보를 통한 콘텐츠 제작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이미지 중심 카드뉴스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소통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0" name="Google Shape;500;p25"/>
          <p:cNvSpPr/>
          <p:nvPr/>
        </p:nvSpPr>
        <p:spPr>
          <a:xfrm>
            <a:off x="1284018" y="5579308"/>
            <a:ext cx="412484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아이템 포지셔닝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브랜드 이미지 </a:t>
            </a:r>
            <a:r>
              <a:rPr lang="ko-KR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⇒ </a:t>
            </a:r>
            <a:r>
              <a:rPr 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프로모션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눈에 띄는 </a:t>
            </a: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/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+mn-lt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3654</Words>
  <Application>Microsoft Office PowerPoint</Application>
  <PresentationFormat>와이드스크린</PresentationFormat>
  <Paragraphs>782</Paragraphs>
  <Slides>60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나눔스퀘어</vt:lpstr>
      <vt:lpstr>나눔스퀘어 Bold</vt:lpstr>
      <vt:lpstr>맑은 고딕</vt:lpstr>
      <vt:lpstr>맑은 고딕</vt:lpstr>
      <vt:lpstr>아리따-돋움(TTF)-Medium</vt:lpstr>
      <vt:lpstr>-윤고딕320</vt:lpstr>
      <vt:lpstr>-윤고딕330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유창호</cp:lastModifiedBy>
  <cp:revision>56</cp:revision>
  <dcterms:created xsi:type="dcterms:W3CDTF">2016-05-08T07:23:19Z</dcterms:created>
  <dcterms:modified xsi:type="dcterms:W3CDTF">2021-02-17T11:49:51Z</dcterms:modified>
</cp:coreProperties>
</file>